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  <p:sldMasterId id="2147483687" r:id="rId2"/>
    <p:sldMasterId id="2147483688" r:id="rId3"/>
    <p:sldMasterId id="2147483689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78" r:id="rId11"/>
    <p:sldId id="263" r:id="rId12"/>
    <p:sldId id="264" r:id="rId13"/>
    <p:sldId id="265" r:id="rId14"/>
    <p:sldId id="266" r:id="rId15"/>
    <p:sldId id="277" r:id="rId16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8"/>
      <p:bold r:id="rId19"/>
      <p:italic r:id="rId20"/>
      <p:boldItalic r:id="rId21"/>
    </p:embeddedFont>
    <p:embeddedFont>
      <p:font typeface="Palatino Linotype" panose="02040502050505030304" pitchFamily="18" charset="0"/>
      <p:regular r:id="rId22"/>
      <p:bold r:id="rId23"/>
      <p:italic r:id="rId24"/>
      <p:boldItalic r:id="rId25"/>
    </p:embeddedFont>
    <p:embeddedFont>
      <p:font typeface="Trebuchet MS" panose="020B0603020202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04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2352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b50fe29062_5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2b50fe29062_5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1572" y="685800"/>
            <a:ext cx="4575531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b50fe29062_5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g2b50fe29062_5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1572" y="685800"/>
            <a:ext cx="4575531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b50fe29062_6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b50fe29062_6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>
          <a:extLst>
            <a:ext uri="{FF2B5EF4-FFF2-40B4-BE49-F238E27FC236}">
              <a16:creationId xmlns:a16="http://schemas.microsoft.com/office/drawing/2014/main" id="{2AD834E2-74F6-9D71-1A8A-C41E81E090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b50fe29062_6_14:notes">
            <a:extLst>
              <a:ext uri="{FF2B5EF4-FFF2-40B4-BE49-F238E27FC236}">
                <a16:creationId xmlns:a16="http://schemas.microsoft.com/office/drawing/2014/main" id="{8DFD47AC-5796-136B-9A29-2E4B79DE21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b50fe29062_6_14:notes">
            <a:extLst>
              <a:ext uri="{FF2B5EF4-FFF2-40B4-BE49-F238E27FC236}">
                <a16:creationId xmlns:a16="http://schemas.microsoft.com/office/drawing/2014/main" id="{6C0DD9E4-A116-943F-8F45-303096CBA6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0111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50fe29062_5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2b50fe29062_5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b50fe29062_5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2b50fe29062_5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1572" y="685800"/>
            <a:ext cx="4575531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b50fe29062_5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g2b50fe29062_5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1572" y="685800"/>
            <a:ext cx="4575531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b50fe29062_6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b50fe29062_6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b50fe29062_6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b50fe29062_6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>
          <a:extLst>
            <a:ext uri="{FF2B5EF4-FFF2-40B4-BE49-F238E27FC236}">
              <a16:creationId xmlns:a16="http://schemas.microsoft.com/office/drawing/2014/main" id="{07CFF528-8D34-EF7F-6EE1-3AC607487C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b50fe29062_6_14:notes">
            <a:extLst>
              <a:ext uri="{FF2B5EF4-FFF2-40B4-BE49-F238E27FC236}">
                <a16:creationId xmlns:a16="http://schemas.microsoft.com/office/drawing/2014/main" id="{4D91EA81-47ED-C42E-3A8B-CF6718474C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b50fe29062_6_14:notes">
            <a:extLst>
              <a:ext uri="{FF2B5EF4-FFF2-40B4-BE49-F238E27FC236}">
                <a16:creationId xmlns:a16="http://schemas.microsoft.com/office/drawing/2014/main" id="{8DC607EF-EA94-4C06-CD66-7436EB1DEA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4120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b50fe29062_5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g2b50fe29062_5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1572" y="685800"/>
            <a:ext cx="4575531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b50fe29062_6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b50fe29062_6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/>
          <p:nvPr/>
        </p:nvSpPr>
        <p:spPr>
          <a:xfrm>
            <a:off x="3896357" y="12"/>
            <a:ext cx="5235485" cy="5131606"/>
          </a:xfrm>
          <a:custGeom>
            <a:avLst/>
            <a:gdLst/>
            <a:ahLst/>
            <a:cxnLst/>
            <a:rect l="l" t="t" r="r" b="b"/>
            <a:pathLst>
              <a:path w="3352165" h="3288029" extrusionOk="0">
                <a:moveTo>
                  <a:pt x="3352159" y="0"/>
                </a:moveTo>
                <a:lnTo>
                  <a:pt x="0" y="0"/>
                </a:lnTo>
                <a:lnTo>
                  <a:pt x="0" y="3287938"/>
                </a:lnTo>
                <a:lnTo>
                  <a:pt x="3352159" y="3287938"/>
                </a:lnTo>
                <a:lnTo>
                  <a:pt x="335215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</p:txBody>
      </p:sp>
      <p:sp>
        <p:nvSpPr>
          <p:cNvPr id="93" name="Google Shape;93;p20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>
            <a:spLocks noGrp="1"/>
          </p:cNvSpPr>
          <p:nvPr>
            <p:ph type="title"/>
          </p:nvPr>
        </p:nvSpPr>
        <p:spPr>
          <a:xfrm>
            <a:off x="744146" y="727108"/>
            <a:ext cx="7655707" cy="387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23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0"/>
          <p:cNvSpPr txBox="1">
            <a:spLocks noGrp="1"/>
          </p:cNvSpPr>
          <p:nvPr>
            <p:ph type="body" idx="1"/>
          </p:nvPr>
        </p:nvSpPr>
        <p:spPr>
          <a:xfrm>
            <a:off x="457200" y="1183004"/>
            <a:ext cx="3977639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0"/>
          <p:cNvSpPr txBox="1">
            <a:spLocks noGrp="1"/>
          </p:cNvSpPr>
          <p:nvPr>
            <p:ph type="body" idx="2"/>
          </p:nvPr>
        </p:nvSpPr>
        <p:spPr>
          <a:xfrm>
            <a:off x="4709159" y="1183004"/>
            <a:ext cx="3977639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30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/>
          <p:nvPr/>
        </p:nvSpPr>
        <p:spPr>
          <a:xfrm>
            <a:off x="3896357" y="12"/>
            <a:ext cx="5235485" cy="5131606"/>
          </a:xfrm>
          <a:custGeom>
            <a:avLst/>
            <a:gdLst/>
            <a:ahLst/>
            <a:cxnLst/>
            <a:rect l="l" t="t" r="r" b="b"/>
            <a:pathLst>
              <a:path w="3352165" h="3288029" extrusionOk="0">
                <a:moveTo>
                  <a:pt x="3352159" y="0"/>
                </a:moveTo>
                <a:lnTo>
                  <a:pt x="0" y="0"/>
                </a:lnTo>
                <a:lnTo>
                  <a:pt x="0" y="3287938"/>
                </a:lnTo>
                <a:lnTo>
                  <a:pt x="3352159" y="3287938"/>
                </a:lnTo>
                <a:lnTo>
                  <a:pt x="335215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32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2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>
            <a:spLocks noGrp="1"/>
          </p:cNvSpPr>
          <p:nvPr>
            <p:ph type="title"/>
          </p:nvPr>
        </p:nvSpPr>
        <p:spPr>
          <a:xfrm>
            <a:off x="1436505" y="1172736"/>
            <a:ext cx="6270988" cy="1936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34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3"/>
          <p:cNvSpPr txBox="1">
            <a:spLocks noGrp="1"/>
          </p:cNvSpPr>
          <p:nvPr>
            <p:ph type="body" idx="1"/>
          </p:nvPr>
        </p:nvSpPr>
        <p:spPr>
          <a:xfrm>
            <a:off x="620287" y="1641087"/>
            <a:ext cx="7903424" cy="1356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 b="0" i="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33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33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33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4"/>
          <p:cNvSpPr/>
          <p:nvPr/>
        </p:nvSpPr>
        <p:spPr>
          <a:xfrm>
            <a:off x="2361" y="12"/>
            <a:ext cx="9130115" cy="5131606"/>
          </a:xfrm>
          <a:custGeom>
            <a:avLst/>
            <a:gdLst/>
            <a:ahLst/>
            <a:cxnLst/>
            <a:rect l="l" t="t" r="r" b="b"/>
            <a:pathLst>
              <a:path w="5845810" h="3288029" extrusionOk="0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34"/>
          <p:cNvSpPr txBox="1">
            <a:spLocks noGrp="1"/>
          </p:cNvSpPr>
          <p:nvPr>
            <p:ph type="title"/>
          </p:nvPr>
        </p:nvSpPr>
        <p:spPr>
          <a:xfrm>
            <a:off x="1436505" y="1172736"/>
            <a:ext cx="6270988" cy="1936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34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34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4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4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>
            <a:spLocks noGrp="1"/>
          </p:cNvSpPr>
          <p:nvPr>
            <p:ph type="ctrTitle"/>
          </p:nvPr>
        </p:nvSpPr>
        <p:spPr>
          <a:xfrm>
            <a:off x="685799" y="1594484"/>
            <a:ext cx="7772400" cy="1080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35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5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5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35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6"/>
          <p:cNvSpPr txBox="1">
            <a:spLocks noGrp="1"/>
          </p:cNvSpPr>
          <p:nvPr>
            <p:ph type="title"/>
          </p:nvPr>
        </p:nvSpPr>
        <p:spPr>
          <a:xfrm>
            <a:off x="1436505" y="1172736"/>
            <a:ext cx="6270988" cy="1936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34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36"/>
          <p:cNvSpPr txBox="1">
            <a:spLocks noGrp="1"/>
          </p:cNvSpPr>
          <p:nvPr>
            <p:ph type="body" idx="1"/>
          </p:nvPr>
        </p:nvSpPr>
        <p:spPr>
          <a:xfrm>
            <a:off x="457200" y="1183004"/>
            <a:ext cx="3977639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36"/>
          <p:cNvSpPr txBox="1">
            <a:spLocks noGrp="1"/>
          </p:cNvSpPr>
          <p:nvPr>
            <p:ph type="body" idx="2"/>
          </p:nvPr>
        </p:nvSpPr>
        <p:spPr>
          <a:xfrm>
            <a:off x="4709159" y="1183004"/>
            <a:ext cx="3977639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6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36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36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8"/>
          <p:cNvSpPr/>
          <p:nvPr/>
        </p:nvSpPr>
        <p:spPr>
          <a:xfrm>
            <a:off x="3896357" y="12"/>
            <a:ext cx="5235485" cy="5131606"/>
          </a:xfrm>
          <a:custGeom>
            <a:avLst/>
            <a:gdLst/>
            <a:ahLst/>
            <a:cxnLst/>
            <a:rect l="l" t="t" r="r" b="b"/>
            <a:pathLst>
              <a:path w="3352165" h="3288029" extrusionOk="0">
                <a:moveTo>
                  <a:pt x="3352159" y="0"/>
                </a:moveTo>
                <a:lnTo>
                  <a:pt x="0" y="0"/>
                </a:lnTo>
                <a:lnTo>
                  <a:pt x="0" y="3287938"/>
                </a:lnTo>
                <a:lnTo>
                  <a:pt x="3352159" y="3287938"/>
                </a:lnTo>
                <a:lnTo>
                  <a:pt x="335215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8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38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8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9"/>
          <p:cNvSpPr txBox="1">
            <a:spLocks noGrp="1"/>
          </p:cNvSpPr>
          <p:nvPr>
            <p:ph type="title"/>
          </p:nvPr>
        </p:nvSpPr>
        <p:spPr>
          <a:xfrm>
            <a:off x="896920" y="727124"/>
            <a:ext cx="7350157" cy="182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20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39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9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9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0"/>
          <p:cNvSpPr txBox="1">
            <a:spLocks noGrp="1"/>
          </p:cNvSpPr>
          <p:nvPr>
            <p:ph type="title"/>
          </p:nvPr>
        </p:nvSpPr>
        <p:spPr>
          <a:xfrm>
            <a:off x="896920" y="727124"/>
            <a:ext cx="7350157" cy="182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20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40"/>
          <p:cNvSpPr txBox="1">
            <a:spLocks noGrp="1"/>
          </p:cNvSpPr>
          <p:nvPr>
            <p:ph type="body" idx="1"/>
          </p:nvPr>
        </p:nvSpPr>
        <p:spPr>
          <a:xfrm>
            <a:off x="457200" y="1183004"/>
            <a:ext cx="822960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40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40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0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1"/>
          <p:cNvSpPr txBox="1">
            <a:spLocks noGrp="1"/>
          </p:cNvSpPr>
          <p:nvPr>
            <p:ph type="ctrTitle"/>
          </p:nvPr>
        </p:nvSpPr>
        <p:spPr>
          <a:xfrm>
            <a:off x="726001" y="699536"/>
            <a:ext cx="7691996" cy="444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41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41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41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41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1436505" y="1172736"/>
            <a:ext cx="6270988" cy="1936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34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body" idx="1"/>
          </p:nvPr>
        </p:nvSpPr>
        <p:spPr>
          <a:xfrm>
            <a:off x="620287" y="1641087"/>
            <a:ext cx="7903424" cy="1356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 b="0" i="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2"/>
          <p:cNvSpPr txBox="1">
            <a:spLocks noGrp="1"/>
          </p:cNvSpPr>
          <p:nvPr>
            <p:ph type="title"/>
          </p:nvPr>
        </p:nvSpPr>
        <p:spPr>
          <a:xfrm>
            <a:off x="896920" y="727124"/>
            <a:ext cx="7350157" cy="182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20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42"/>
          <p:cNvSpPr txBox="1">
            <a:spLocks noGrp="1"/>
          </p:cNvSpPr>
          <p:nvPr>
            <p:ph type="body" idx="1"/>
          </p:nvPr>
        </p:nvSpPr>
        <p:spPr>
          <a:xfrm>
            <a:off x="457200" y="1183004"/>
            <a:ext cx="3977639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42"/>
          <p:cNvSpPr txBox="1">
            <a:spLocks noGrp="1"/>
          </p:cNvSpPr>
          <p:nvPr>
            <p:ph type="body" idx="2"/>
          </p:nvPr>
        </p:nvSpPr>
        <p:spPr>
          <a:xfrm>
            <a:off x="4709159" y="1183004"/>
            <a:ext cx="3977639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42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42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42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/>
          <p:nvPr/>
        </p:nvSpPr>
        <p:spPr>
          <a:xfrm>
            <a:off x="2361" y="12"/>
            <a:ext cx="9130115" cy="5131606"/>
          </a:xfrm>
          <a:custGeom>
            <a:avLst/>
            <a:gdLst/>
            <a:ahLst/>
            <a:cxnLst/>
            <a:rect l="l" t="t" r="r" b="b"/>
            <a:pathLst>
              <a:path w="5845810" h="3288029" extrusionOk="0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</p:txBody>
      </p:sp>
      <p:sp>
        <p:nvSpPr>
          <p:cNvPr id="104" name="Google Shape;104;p22"/>
          <p:cNvSpPr txBox="1">
            <a:spLocks noGrp="1"/>
          </p:cNvSpPr>
          <p:nvPr>
            <p:ph type="title"/>
          </p:nvPr>
        </p:nvSpPr>
        <p:spPr>
          <a:xfrm>
            <a:off x="1436505" y="1172736"/>
            <a:ext cx="6270988" cy="1936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34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>
            <a:spLocks noGrp="1"/>
          </p:cNvSpPr>
          <p:nvPr>
            <p:ph type="ctrTitle"/>
          </p:nvPr>
        </p:nvSpPr>
        <p:spPr>
          <a:xfrm>
            <a:off x="685799" y="1594484"/>
            <a:ext cx="7772400" cy="1080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3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>
            <a:spLocks noGrp="1"/>
          </p:cNvSpPr>
          <p:nvPr>
            <p:ph type="title"/>
          </p:nvPr>
        </p:nvSpPr>
        <p:spPr>
          <a:xfrm>
            <a:off x="1436505" y="1172736"/>
            <a:ext cx="6270988" cy="1936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34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4"/>
          <p:cNvSpPr txBox="1">
            <a:spLocks noGrp="1"/>
          </p:cNvSpPr>
          <p:nvPr>
            <p:ph type="body" idx="1"/>
          </p:nvPr>
        </p:nvSpPr>
        <p:spPr>
          <a:xfrm>
            <a:off x="457200" y="1183004"/>
            <a:ext cx="3977639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4"/>
          <p:cNvSpPr txBox="1">
            <a:spLocks noGrp="1"/>
          </p:cNvSpPr>
          <p:nvPr>
            <p:ph type="body" idx="2"/>
          </p:nvPr>
        </p:nvSpPr>
        <p:spPr>
          <a:xfrm>
            <a:off x="4709159" y="1183004"/>
            <a:ext cx="3977639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4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/>
          <p:nvPr/>
        </p:nvSpPr>
        <p:spPr>
          <a:xfrm>
            <a:off x="3896357" y="12"/>
            <a:ext cx="5235485" cy="5131606"/>
          </a:xfrm>
          <a:custGeom>
            <a:avLst/>
            <a:gdLst/>
            <a:ahLst/>
            <a:cxnLst/>
            <a:rect l="l" t="t" r="r" b="b"/>
            <a:pathLst>
              <a:path w="3352165" h="3288029" extrusionOk="0">
                <a:moveTo>
                  <a:pt x="3352159" y="0"/>
                </a:moveTo>
                <a:lnTo>
                  <a:pt x="0" y="0"/>
                </a:lnTo>
                <a:lnTo>
                  <a:pt x="0" y="3287938"/>
                </a:lnTo>
                <a:lnTo>
                  <a:pt x="3352159" y="3287938"/>
                </a:lnTo>
                <a:lnTo>
                  <a:pt x="335215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6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6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title"/>
          </p:nvPr>
        </p:nvSpPr>
        <p:spPr>
          <a:xfrm>
            <a:off x="744146" y="727108"/>
            <a:ext cx="7655707" cy="387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23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7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 txBox="1">
            <a:spLocks noGrp="1"/>
          </p:cNvSpPr>
          <p:nvPr>
            <p:ph type="title"/>
          </p:nvPr>
        </p:nvSpPr>
        <p:spPr>
          <a:xfrm>
            <a:off x="744146" y="727108"/>
            <a:ext cx="7655707" cy="387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2300" b="1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8"/>
          <p:cNvSpPr txBox="1">
            <a:spLocks noGrp="1"/>
          </p:cNvSpPr>
          <p:nvPr>
            <p:ph type="body" idx="1"/>
          </p:nvPr>
        </p:nvSpPr>
        <p:spPr>
          <a:xfrm>
            <a:off x="457200" y="1183004"/>
            <a:ext cx="822960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8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8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8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/>
          <p:nvPr/>
        </p:nvSpPr>
        <p:spPr>
          <a:xfrm>
            <a:off x="2361" y="12"/>
            <a:ext cx="9130115" cy="5131606"/>
          </a:xfrm>
          <a:custGeom>
            <a:avLst/>
            <a:gdLst/>
            <a:ahLst/>
            <a:cxnLst/>
            <a:rect l="l" t="t" r="r" b="b"/>
            <a:pathLst>
              <a:path w="5845810" h="3288029" extrusionOk="0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9"/>
          <p:cNvSpPr txBox="1">
            <a:spLocks noGrp="1"/>
          </p:cNvSpPr>
          <p:nvPr>
            <p:ph type="ctrTitle"/>
          </p:nvPr>
        </p:nvSpPr>
        <p:spPr>
          <a:xfrm>
            <a:off x="1426147" y="1007109"/>
            <a:ext cx="6291705" cy="418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 sz="2500" b="1" i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9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9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9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1436505" y="1172736"/>
            <a:ext cx="6270988" cy="1936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34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620287" y="1641087"/>
            <a:ext cx="7903424" cy="1356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 sz="22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>
            <a:spLocks noGrp="1"/>
          </p:cNvSpPr>
          <p:nvPr>
            <p:ph type="title"/>
          </p:nvPr>
        </p:nvSpPr>
        <p:spPr>
          <a:xfrm>
            <a:off x="744146" y="727108"/>
            <a:ext cx="7655707" cy="387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3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body" idx="1"/>
          </p:nvPr>
        </p:nvSpPr>
        <p:spPr>
          <a:xfrm>
            <a:off x="457200" y="1183004"/>
            <a:ext cx="822960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>
            <a:spLocks noGrp="1"/>
          </p:cNvSpPr>
          <p:nvPr>
            <p:ph type="title"/>
          </p:nvPr>
        </p:nvSpPr>
        <p:spPr>
          <a:xfrm>
            <a:off x="1436505" y="1172736"/>
            <a:ext cx="6270988" cy="1936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34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9pPr>
          </a:lstStyle>
          <a:p>
            <a:endParaRPr/>
          </a:p>
        </p:txBody>
      </p:sp>
      <p:sp>
        <p:nvSpPr>
          <p:cNvPr id="159" name="Google Shape;159;p31"/>
          <p:cNvSpPr txBox="1">
            <a:spLocks noGrp="1"/>
          </p:cNvSpPr>
          <p:nvPr>
            <p:ph type="body" idx="1"/>
          </p:nvPr>
        </p:nvSpPr>
        <p:spPr>
          <a:xfrm>
            <a:off x="620287" y="1641087"/>
            <a:ext cx="7903424" cy="1356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0" name="Google Shape;160;p31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7"/>
          <p:cNvSpPr txBox="1">
            <a:spLocks noGrp="1"/>
          </p:cNvSpPr>
          <p:nvPr>
            <p:ph type="title"/>
          </p:nvPr>
        </p:nvSpPr>
        <p:spPr>
          <a:xfrm>
            <a:off x="896920" y="727124"/>
            <a:ext cx="7350157" cy="182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0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800"/>
            </a:lvl9pPr>
          </a:lstStyle>
          <a:p>
            <a:endParaRPr/>
          </a:p>
        </p:txBody>
      </p:sp>
      <p:sp>
        <p:nvSpPr>
          <p:cNvPr id="195" name="Google Shape;195;p37"/>
          <p:cNvSpPr txBox="1">
            <a:spLocks noGrp="1"/>
          </p:cNvSpPr>
          <p:nvPr>
            <p:ph type="body" idx="1"/>
          </p:nvPr>
        </p:nvSpPr>
        <p:spPr>
          <a:xfrm>
            <a:off x="457200" y="1183004"/>
            <a:ext cx="822960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6" name="Google Shape;196;p37"/>
          <p:cNvSpPr txBox="1">
            <a:spLocks noGrp="1"/>
          </p:cNvSpPr>
          <p:nvPr>
            <p:ph type="ftr" idx="11"/>
          </p:nvPr>
        </p:nvSpPr>
        <p:spPr>
          <a:xfrm>
            <a:off x="3108960" y="4783454"/>
            <a:ext cx="292608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7" name="Google Shape;197;p37"/>
          <p:cNvSpPr txBox="1">
            <a:spLocks noGrp="1"/>
          </p:cNvSpPr>
          <p:nvPr>
            <p:ph type="dt" idx="10"/>
          </p:nvPr>
        </p:nvSpPr>
        <p:spPr>
          <a:xfrm>
            <a:off x="45720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8" name="Google Shape;198;p37"/>
          <p:cNvSpPr txBox="1">
            <a:spLocks noGrp="1"/>
          </p:cNvSpPr>
          <p:nvPr>
            <p:ph type="sldNum" idx="12"/>
          </p:nvPr>
        </p:nvSpPr>
        <p:spPr>
          <a:xfrm>
            <a:off x="6583680" y="4783454"/>
            <a:ext cx="2103120" cy="25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3"/>
          <p:cNvSpPr txBox="1"/>
          <p:nvPr/>
        </p:nvSpPr>
        <p:spPr>
          <a:xfrm>
            <a:off x="4057350" y="490525"/>
            <a:ext cx="4954200" cy="36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850" rIns="0" bIns="0" anchor="t" anchorCtr="0">
            <a:spAutoFit/>
          </a:bodyPr>
          <a:lstStyle/>
          <a:p>
            <a:pPr marL="25400" marR="12700" lvl="0" indent="0" algn="ctr" rtl="0">
              <a:lnSpc>
                <a:spcPct val="1008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3900" b="1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Visioni  Cinematograﬁche: Un'Esplorazione  della</a:t>
            </a:r>
            <a:endParaRPr sz="3900"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marL="215900" marR="203200" lvl="0" indent="0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it" sz="3900" b="1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Visualizzazione  dei Dati sui Film</a:t>
            </a:r>
            <a:endParaRPr sz="3900"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33" name="Google Shape;233;p43"/>
          <p:cNvSpPr/>
          <p:nvPr/>
        </p:nvSpPr>
        <p:spPr>
          <a:xfrm>
            <a:off x="590600" y="471000"/>
            <a:ext cx="2728800" cy="41790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4" name="Google Shape;234;p43"/>
          <p:cNvPicPr preferRelativeResize="0"/>
          <p:nvPr/>
        </p:nvPicPr>
        <p:blipFill rotWithShape="1">
          <a:blip r:embed="rId3">
            <a:alphaModFix/>
          </a:blip>
          <a:srcRect l="45739" r="11264"/>
          <a:stretch/>
        </p:blipFill>
        <p:spPr>
          <a:xfrm>
            <a:off x="668783" y="570168"/>
            <a:ext cx="2555043" cy="3991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2"/>
          <p:cNvSpPr/>
          <p:nvPr/>
        </p:nvSpPr>
        <p:spPr>
          <a:xfrm>
            <a:off x="2350" y="0"/>
            <a:ext cx="4832199" cy="5129325"/>
          </a:xfrm>
          <a:custGeom>
            <a:avLst/>
            <a:gdLst/>
            <a:ahLst/>
            <a:cxnLst/>
            <a:rect l="l" t="t" r="r" b="b"/>
            <a:pathLst>
              <a:path w="2924175" h="3288029" extrusionOk="0">
                <a:moveTo>
                  <a:pt x="2923757" y="0"/>
                </a:moveTo>
                <a:lnTo>
                  <a:pt x="0" y="0"/>
                </a:lnTo>
                <a:lnTo>
                  <a:pt x="0" y="3287938"/>
                </a:lnTo>
                <a:lnTo>
                  <a:pt x="2923757" y="3287938"/>
                </a:lnTo>
                <a:lnTo>
                  <a:pt x="292375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52"/>
          <p:cNvSpPr txBox="1">
            <a:spLocks noGrp="1"/>
          </p:cNvSpPr>
          <p:nvPr>
            <p:ph type="title"/>
          </p:nvPr>
        </p:nvSpPr>
        <p:spPr>
          <a:xfrm>
            <a:off x="5256964" y="731858"/>
            <a:ext cx="31587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8825" rIns="0" bIns="0" anchor="t" anchorCtr="0">
            <a:spAutoFit/>
          </a:bodyPr>
          <a:lstStyle/>
          <a:p>
            <a:pPr marL="25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/>
              <a:t>Classiﬁcazione PG</a:t>
            </a:r>
            <a:endParaRPr sz="2500"/>
          </a:p>
        </p:txBody>
      </p:sp>
      <p:sp>
        <p:nvSpPr>
          <p:cNvPr id="292" name="Google Shape;292;p52"/>
          <p:cNvSpPr txBox="1"/>
          <p:nvPr/>
        </p:nvSpPr>
        <p:spPr>
          <a:xfrm>
            <a:off x="5256978" y="1461631"/>
            <a:ext cx="3038700" cy="18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850" rIns="0" bIns="0" anchor="t" anchorCtr="0">
            <a:spAutoFit/>
          </a:bodyPr>
          <a:lstStyle/>
          <a:p>
            <a:pPr marL="25400" marR="88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 </a:t>
            </a:r>
            <a:r>
              <a:rPr lang="it" sz="15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classiﬁcazione PG </a:t>
            </a:r>
            <a:r>
              <a:rPr lang="it" sz="15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(Parental  Guidance) gioca un ruolo cruciale nel  raggiungere il pubblico giusto.</a:t>
            </a:r>
            <a:endParaRPr sz="15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5400" marR="127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Vedremo come questa classiﬁcazione  inﬂuisce sul successo di un ﬁlm e sulle  preferenze del pubblico.</a:t>
            </a:r>
            <a:endParaRPr sz="15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3" name="Google Shape;29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550" y="417708"/>
            <a:ext cx="1032075" cy="103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52"/>
          <p:cNvPicPr preferRelativeResize="0"/>
          <p:nvPr/>
        </p:nvPicPr>
        <p:blipFill rotWithShape="1">
          <a:blip r:embed="rId4">
            <a:alphaModFix/>
          </a:blip>
          <a:srcRect l="9513" r="28589"/>
          <a:stretch/>
        </p:blipFill>
        <p:spPr>
          <a:xfrm>
            <a:off x="523325" y="506300"/>
            <a:ext cx="3708099" cy="399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DCF6C43-15CE-A077-FAC5-8BD3DB77D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58" y="130062"/>
            <a:ext cx="8152684" cy="48833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>
          <a:extLst>
            <a:ext uri="{FF2B5EF4-FFF2-40B4-BE49-F238E27FC236}">
              <a16:creationId xmlns:a16="http://schemas.microsoft.com/office/drawing/2014/main" id="{F465CC93-7DEE-B7A0-03B4-05F8B4FEE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g_rating">
            <a:hlinkClick r:id="" action="ppaction://media"/>
            <a:extLst>
              <a:ext uri="{FF2B5EF4-FFF2-40B4-BE49-F238E27FC236}">
                <a16:creationId xmlns:a16="http://schemas.microsoft.com/office/drawing/2014/main" id="{2469CCA8-B292-E467-B33A-727B721AED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3860" y="609671"/>
            <a:ext cx="6976279" cy="392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550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4"/>
          <p:cNvSpPr/>
          <p:nvPr/>
        </p:nvSpPr>
        <p:spPr>
          <a:xfrm>
            <a:off x="11" y="-63"/>
            <a:ext cx="9134078" cy="5129325"/>
          </a:xfrm>
          <a:custGeom>
            <a:avLst/>
            <a:gdLst/>
            <a:ahLst/>
            <a:cxnLst/>
            <a:rect l="l" t="t" r="r" b="b"/>
            <a:pathLst>
              <a:path w="5845810" h="3288029" extrusionOk="0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44"/>
          <p:cNvSpPr txBox="1">
            <a:spLocks noGrp="1"/>
          </p:cNvSpPr>
          <p:nvPr>
            <p:ph type="title"/>
          </p:nvPr>
        </p:nvSpPr>
        <p:spPr>
          <a:xfrm>
            <a:off x="5511175" y="742800"/>
            <a:ext cx="2438726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825" rIns="0" bIns="0" anchor="t" anchorCtr="0">
            <a:spAutoFit/>
          </a:bodyPr>
          <a:lstStyle/>
          <a:p>
            <a:pPr marL="25400" marR="12700" lvl="0" indent="0" algn="l" rtl="0">
              <a:lnSpc>
                <a:spcPct val="100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 dirty="0">
                <a:solidFill>
                  <a:srgbClr val="FFFFFF"/>
                </a:solidFill>
              </a:rPr>
              <a:t>Il Potere della  Visualizzazione</a:t>
            </a:r>
            <a:endParaRPr sz="2500" dirty="0"/>
          </a:p>
        </p:txBody>
      </p:sp>
      <p:sp>
        <p:nvSpPr>
          <p:cNvPr id="241" name="Google Shape;241;p44"/>
          <p:cNvSpPr txBox="1"/>
          <p:nvPr/>
        </p:nvSpPr>
        <p:spPr>
          <a:xfrm>
            <a:off x="5511175" y="1718617"/>
            <a:ext cx="2617200" cy="26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850" rIns="0" bIns="0" anchor="t" anchorCtr="0">
            <a:spAutoFit/>
          </a:bodyPr>
          <a:lstStyle/>
          <a:p>
            <a:pPr marL="25400" marR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 </a:t>
            </a:r>
            <a:r>
              <a:rPr lang="it" sz="1500" b="1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visualizzazione dei dati</a:t>
            </a:r>
            <a:r>
              <a:rPr lang="it" sz="1500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trasforma numeri e statistiche in  un'arte visiva. Attraverso graﬁci,  mappe e diagrammi, possiamo  esplorare il mondo del cinema in  modi nuovi e sorprendenti.</a:t>
            </a:r>
            <a:endParaRPr sz="15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5400" marR="3937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Scopriamo insieme il potere  dell’</a:t>
            </a:r>
            <a:r>
              <a:rPr lang="it" sz="1500" b="1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immaginazione</a:t>
            </a:r>
            <a:r>
              <a:rPr lang="it" sz="1500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!</a:t>
            </a:r>
            <a:endParaRPr sz="15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2" name="Google Shape;242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66" y="12"/>
            <a:ext cx="4561300" cy="5131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5"/>
          <p:cNvSpPr txBox="1">
            <a:spLocks noGrp="1"/>
          </p:cNvSpPr>
          <p:nvPr>
            <p:ph type="title"/>
          </p:nvPr>
        </p:nvSpPr>
        <p:spPr>
          <a:xfrm>
            <a:off x="5511199" y="859959"/>
            <a:ext cx="26589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850" rIns="0" bIns="0" anchor="t" anchorCtr="0">
            <a:spAutoFit/>
          </a:bodyPr>
          <a:lstStyle/>
          <a:p>
            <a:pPr marL="25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>
                <a:solidFill>
                  <a:srgbClr val="FFFFFF"/>
                </a:solidFill>
              </a:rPr>
              <a:t>Il Fascino dei Dati</a:t>
            </a:r>
            <a:endParaRPr sz="2500"/>
          </a:p>
        </p:txBody>
      </p:sp>
      <p:sp>
        <p:nvSpPr>
          <p:cNvPr id="248" name="Google Shape;248;p45"/>
          <p:cNvSpPr txBox="1"/>
          <p:nvPr/>
        </p:nvSpPr>
        <p:spPr>
          <a:xfrm>
            <a:off x="5511202" y="1906766"/>
            <a:ext cx="2812500" cy="20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850" rIns="0" bIns="0" anchor="t" anchorCtr="0">
            <a:spAutoFit/>
          </a:bodyPr>
          <a:lstStyle/>
          <a:p>
            <a:pPr marL="25400" marR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 </a:t>
            </a:r>
            <a:r>
              <a:rPr lang="it" sz="1500" b="1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dati</a:t>
            </a:r>
            <a:r>
              <a:rPr lang="it" sz="1500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ci svelano segreti nascosti e ci  guidano in un viaggio di scoperta  nel mondo del cinema. Attraverso  la visualizzazione creativa,  esploreremo il fascino e la bellezza  dei numeri che danno vita alle  storie sul grande schermo.</a:t>
            </a:r>
            <a:endParaRPr sz="15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9" name="Google Shape;249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66" y="12"/>
            <a:ext cx="4561300" cy="5131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oogle Shape;254;p46"/>
          <p:cNvGrpSpPr/>
          <p:nvPr/>
        </p:nvGrpSpPr>
        <p:grpSpPr>
          <a:xfrm>
            <a:off x="4566965" y="12"/>
            <a:ext cx="4565058" cy="5131606"/>
            <a:chOff x="2924126" y="8"/>
            <a:chExt cx="2922905" cy="3288029"/>
          </a:xfrm>
        </p:grpSpPr>
        <p:sp>
          <p:nvSpPr>
            <p:cNvPr id="255" name="Google Shape;255;p46"/>
            <p:cNvSpPr/>
            <p:nvPr/>
          </p:nvSpPr>
          <p:spPr>
            <a:xfrm>
              <a:off x="2924126" y="8"/>
              <a:ext cx="2922905" cy="3288029"/>
            </a:xfrm>
            <a:custGeom>
              <a:avLst/>
              <a:gdLst/>
              <a:ahLst/>
              <a:cxnLst/>
              <a:rect l="l" t="t" r="r" b="b"/>
              <a:pathLst>
                <a:path w="2922904" h="3288029" extrusionOk="0">
                  <a:moveTo>
                    <a:pt x="2922614" y="0"/>
                  </a:moveTo>
                  <a:lnTo>
                    <a:pt x="0" y="0"/>
                  </a:lnTo>
                  <a:lnTo>
                    <a:pt x="0" y="3287938"/>
                  </a:lnTo>
                  <a:lnTo>
                    <a:pt x="2922614" y="3287938"/>
                  </a:lnTo>
                  <a:lnTo>
                    <a:pt x="292261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56" name="Google Shape;256;p4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356122" y="324718"/>
              <a:ext cx="2076270" cy="254510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7" name="Google Shape;257;p46"/>
          <p:cNvSpPr txBox="1">
            <a:spLocks noGrp="1"/>
          </p:cNvSpPr>
          <p:nvPr>
            <p:ph type="title"/>
          </p:nvPr>
        </p:nvSpPr>
        <p:spPr>
          <a:xfrm>
            <a:off x="706750" y="847899"/>
            <a:ext cx="3170700" cy="7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750" rIns="0" bIns="0" anchor="t" anchorCtr="0">
            <a:spAutoFit/>
          </a:bodyPr>
          <a:lstStyle/>
          <a:p>
            <a:pPr marL="25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/>
              <a:t>Generi cinematograﬁci</a:t>
            </a:r>
            <a:endParaRPr sz="2500"/>
          </a:p>
        </p:txBody>
      </p:sp>
      <p:sp>
        <p:nvSpPr>
          <p:cNvPr id="258" name="Google Shape;258;p46"/>
          <p:cNvSpPr txBox="1"/>
          <p:nvPr/>
        </p:nvSpPr>
        <p:spPr>
          <a:xfrm>
            <a:off x="694869" y="1780667"/>
            <a:ext cx="3194400" cy="18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8825" rIns="0" bIns="0" anchor="t" anchorCtr="0">
            <a:spAutoFit/>
          </a:bodyPr>
          <a:lstStyle/>
          <a:p>
            <a:pPr marL="25400" marR="12700" lvl="0" indent="0" algn="l" rtl="0">
              <a:lnSpc>
                <a:spcPct val="1153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 </a:t>
            </a:r>
            <a:r>
              <a:rPr lang="it" sz="15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generi cinematograﬁci</a:t>
            </a:r>
            <a:r>
              <a:rPr lang="it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inﬂuenzano il  gusto del pubblico e l'industria  cinematograﬁca. Esploreremo come i  diversi generi come azione, commedia,  e dramma inﬂuenzano il botteghino e le  preferenze del pubblico.</a:t>
            </a:r>
            <a:endParaRPr sz="1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F0A189C-240E-BDCE-3D4E-0D70F8860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383" y="192974"/>
            <a:ext cx="6872979" cy="4757552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8B7C6D86-670C-8B26-8958-F06D986B82E2}"/>
              </a:ext>
            </a:extLst>
          </p:cNvPr>
          <p:cNvSpPr txBox="1"/>
          <p:nvPr/>
        </p:nvSpPr>
        <p:spPr>
          <a:xfrm>
            <a:off x="7225145" y="1066801"/>
            <a:ext cx="176645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0" i="0" dirty="0">
                <a:solidFill>
                  <a:srgbClr val="D1D5DB"/>
                </a:solidFill>
                <a:effectLst/>
                <a:latin typeface="Söhne"/>
              </a:rPr>
              <a:t>Questo tipo di elemento visuale fornisce una chiara panoramica della distribuzione del pubblico tra i vari generi cinematografici, utilizzando settori proporzionali della torta per rappresentare la percentuale di popolarità di ciascun genere con l’esclusione dei generi misti.</a:t>
            </a:r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enere">
            <a:hlinkClick r:id="" action="ppaction://media"/>
            <a:extLst>
              <a:ext uri="{FF2B5EF4-FFF2-40B4-BE49-F238E27FC236}">
                <a16:creationId xmlns:a16="http://schemas.microsoft.com/office/drawing/2014/main" id="{518D8D38-7268-D8DE-F12A-A54FFAFC2A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2537" y="608927"/>
            <a:ext cx="6978925" cy="39256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>
          <a:extLst>
            <a:ext uri="{FF2B5EF4-FFF2-40B4-BE49-F238E27FC236}">
              <a16:creationId xmlns:a16="http://schemas.microsoft.com/office/drawing/2014/main" id="{355624DA-B7F0-E215-1B22-FF3862374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g rating corso anni">
            <a:hlinkClick r:id="" action="ppaction://media"/>
            <a:extLst>
              <a:ext uri="{FF2B5EF4-FFF2-40B4-BE49-F238E27FC236}">
                <a16:creationId xmlns:a16="http://schemas.microsoft.com/office/drawing/2014/main" id="{99C585B2-8C5E-FE67-0010-5F288383C7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2143" y="546831"/>
            <a:ext cx="7199713" cy="404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58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0"/>
          <p:cNvSpPr txBox="1">
            <a:spLocks noGrp="1"/>
          </p:cNvSpPr>
          <p:nvPr>
            <p:ph type="ctrTitle"/>
          </p:nvPr>
        </p:nvSpPr>
        <p:spPr>
          <a:xfrm>
            <a:off x="4883650" y="504500"/>
            <a:ext cx="34413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850" rIns="0" bIns="0" anchor="t" anchorCtr="0">
            <a:spAutoFit/>
          </a:bodyPr>
          <a:lstStyle/>
          <a:p>
            <a:pPr marL="4445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300" b="0" dirty="0">
                <a:latin typeface="Palatino Linotype"/>
                <a:ea typeface="Palatino Linotype"/>
                <a:cs typeface="Palatino Linotype"/>
                <a:sym typeface="Palatino Linotype"/>
              </a:rPr>
              <a:t>Analisi 3D: Esplorando il Successo Cinematografico</a:t>
            </a:r>
            <a:endParaRPr sz="3600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79" name="Google Shape;279;p50"/>
          <p:cNvSpPr txBox="1"/>
          <p:nvPr/>
        </p:nvSpPr>
        <p:spPr>
          <a:xfrm>
            <a:off x="5304800" y="1802675"/>
            <a:ext cx="3174300" cy="24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850" rIns="0" bIns="0" anchor="t" anchorCtr="0">
            <a:spAutoFit/>
          </a:bodyPr>
          <a:lstStyle/>
          <a:p>
            <a:pPr marL="25400" marR="127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questa slide, esploriamo il successo cinematografico attraverso un </a:t>
            </a:r>
            <a:r>
              <a:rPr lang="it" sz="15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grafico tridimensionale</a:t>
            </a:r>
            <a:r>
              <a:rPr lang="it" sz="15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unico. Vedremo come le valutazioni, i voti e la durata dei </a:t>
            </a:r>
            <a:r>
              <a:rPr lang="it" sz="15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film</a:t>
            </a:r>
            <a:r>
              <a:rPr lang="it" sz="15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si correlano per offrire un'immagine completa della performance cinematografica.</a:t>
            </a:r>
            <a:endParaRPr sz="15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0" name="Google Shape;280;p50"/>
          <p:cNvPicPr preferRelativeResize="0"/>
          <p:nvPr/>
        </p:nvPicPr>
        <p:blipFill rotWithShape="1">
          <a:blip r:embed="rId3">
            <a:alphaModFix/>
          </a:blip>
          <a:srcRect l="23865" r="19406"/>
          <a:stretch/>
        </p:blipFill>
        <p:spPr>
          <a:xfrm>
            <a:off x="-9" y="6025"/>
            <a:ext cx="4561300" cy="51314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d">
            <a:hlinkClick r:id="" action="ppaction://media"/>
            <a:extLst>
              <a:ext uri="{FF2B5EF4-FFF2-40B4-BE49-F238E27FC236}">
                <a16:creationId xmlns:a16="http://schemas.microsoft.com/office/drawing/2014/main" id="{B671D7AF-1674-3A96-C070-6F944ED409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6756" y="358175"/>
            <a:ext cx="7870487" cy="44271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5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248</Words>
  <Application>Microsoft Office PowerPoint</Application>
  <PresentationFormat>Presentazione su schermo (16:9)</PresentationFormat>
  <Paragraphs>15</Paragraphs>
  <Slides>12</Slides>
  <Notes>12</Notes>
  <HiddenSlides>0</HiddenSlides>
  <MMClips>4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4</vt:i4>
      </vt:variant>
      <vt:variant>
        <vt:lpstr>Titoli diapositive</vt:lpstr>
      </vt:variant>
      <vt:variant>
        <vt:i4>12</vt:i4>
      </vt:variant>
    </vt:vector>
  </HeadingPairs>
  <TitlesOfParts>
    <vt:vector size="22" baseType="lpstr">
      <vt:lpstr>Trebuchet MS</vt:lpstr>
      <vt:lpstr>Arial</vt:lpstr>
      <vt:lpstr>Century Gothic</vt:lpstr>
      <vt:lpstr>Palatino Linotype</vt:lpstr>
      <vt:lpstr>Söhne</vt:lpstr>
      <vt:lpstr>Calibri</vt:lpstr>
      <vt:lpstr>Office Theme</vt:lpstr>
      <vt:lpstr>Office Theme</vt:lpstr>
      <vt:lpstr>Office Theme</vt:lpstr>
      <vt:lpstr>Office Theme</vt:lpstr>
      <vt:lpstr>Presentazione standard di PowerPoint</vt:lpstr>
      <vt:lpstr>Il Potere della  Visualizzazione</vt:lpstr>
      <vt:lpstr>Il Fascino dei Dati</vt:lpstr>
      <vt:lpstr>Generi cinematograﬁci</vt:lpstr>
      <vt:lpstr>Presentazione standard di PowerPoint</vt:lpstr>
      <vt:lpstr>Presentazione standard di PowerPoint</vt:lpstr>
      <vt:lpstr>Presentazione standard di PowerPoint</vt:lpstr>
      <vt:lpstr>Analisi 3D: Esplorando il Successo Cinematografico</vt:lpstr>
      <vt:lpstr>Presentazione standard di PowerPoint</vt:lpstr>
      <vt:lpstr>Classiﬁcazione PG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serigne mbaye</dc:creator>
  <cp:lastModifiedBy>Serigne Darou Mbaye</cp:lastModifiedBy>
  <cp:revision>5</cp:revision>
  <dcterms:modified xsi:type="dcterms:W3CDTF">2024-02-03T13:38:28Z</dcterms:modified>
</cp:coreProperties>
</file>